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handoutMasterIdLst>
    <p:handoutMasterId r:id="rId17"/>
  </p:handoutMasterIdLst>
  <p:sldIdLst>
    <p:sldId id="257" r:id="rId5"/>
    <p:sldId id="268" r:id="rId6"/>
    <p:sldId id="272" r:id="rId7"/>
    <p:sldId id="277" r:id="rId8"/>
    <p:sldId id="276" r:id="rId9"/>
    <p:sldId id="275" r:id="rId10"/>
    <p:sldId id="280" r:id="rId11"/>
    <p:sldId id="281" r:id="rId12"/>
    <p:sldId id="270" r:id="rId13"/>
    <p:sldId id="278" r:id="rId14"/>
    <p:sldId id="279" r:id="rId1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72" d="100"/>
          <a:sy n="72" d="100"/>
        </p:scale>
        <p:origin x="660" y="7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5/4/2023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5/4/2023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9</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5/4/2023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5/4/2023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5/4/2023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5/4/2023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5/4/2023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5/4/2023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5/4/2023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2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Subtitle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 y="0"/>
            <a:ext cx="12200064" cy="6858000"/>
          </a:xfrm>
          <a:prstGeom prst="rect">
            <a:avLst/>
          </a:prstGeom>
        </p:spPr>
      </p:pic>
      <p:sp>
        <p:nvSpPr>
          <p:cNvPr id="7" name="Rectangle 6">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8064"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2"/>
          <p:cNvSpPr>
            <a:spLocks noGrp="1"/>
          </p:cNvSpPr>
          <p:nvPr>
            <p:ph type="ctrTitle"/>
          </p:nvPr>
        </p:nvSpPr>
        <p:spPr>
          <a:xfrm>
            <a:off x="530831" y="0"/>
            <a:ext cx="8735325" cy="1587489"/>
          </a:xfrm>
        </p:spPr>
        <p:txBody>
          <a:bodyPr/>
          <a:lstStyle/>
          <a:p>
            <a:r>
              <a:rPr lang="en-IN" b="1" dirty="0">
                <a:latin typeface="Bahnschrift SemiBold Condensed" panose="020B0502040204020203" pitchFamily="34" charset="0"/>
              </a:rPr>
              <a:t>RFID based Attendance System </a:t>
            </a:r>
            <a:endParaRPr lang="en-IN" dirty="0"/>
          </a:p>
        </p:txBody>
      </p:sp>
      <p:sp>
        <p:nvSpPr>
          <p:cNvPr id="10" name="Text Placeholder 2"/>
          <p:cNvSpPr txBox="1">
            <a:spLocks/>
          </p:cNvSpPr>
          <p:nvPr/>
        </p:nvSpPr>
        <p:spPr>
          <a:xfrm>
            <a:off x="549796" y="1772816"/>
            <a:ext cx="10153128" cy="4104455"/>
          </a:xfrm>
          <a:prstGeom prst="rect">
            <a:avLst/>
          </a:prstGeom>
        </p:spPr>
        <p:txBody>
          <a:bodyPr vert="horz" lIns="121899" tIns="60949" rIns="121899" bIns="60949" rtlCol="0">
            <a:normAutofit/>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n-IN" sz="3200" b="1" u="sng" dirty="0">
                <a:solidFill>
                  <a:schemeClr val="tx1"/>
                </a:solidFill>
                <a:latin typeface="Bahnschrift Light Condensed" panose="020B0502040204020203" pitchFamily="34" charset="0"/>
              </a:rPr>
              <a:t>Design lab project</a:t>
            </a:r>
          </a:p>
          <a:p>
            <a:pPr algn="ctr"/>
            <a:endParaRPr lang="en-IN" sz="3200" u="sng" dirty="0">
              <a:solidFill>
                <a:schemeClr val="tx1"/>
              </a:solidFill>
              <a:latin typeface="Bahnschrift Light Condensed" panose="020B0502040204020203" pitchFamily="34" charset="0"/>
            </a:endParaRPr>
          </a:p>
          <a:p>
            <a:r>
              <a:rPr lang="en-IN" sz="3200" b="1" u="sng" dirty="0">
                <a:solidFill>
                  <a:schemeClr val="tx1"/>
                </a:solidFill>
                <a:latin typeface="Bahnschrift Light Condensed" panose="020B0502040204020203" pitchFamily="34" charset="0"/>
              </a:rPr>
              <a:t>Professor: </a:t>
            </a:r>
            <a:r>
              <a:rPr lang="en-IN" sz="3200" u="sng" dirty="0" err="1">
                <a:solidFill>
                  <a:schemeClr val="tx1"/>
                </a:solidFill>
                <a:latin typeface="Bahnschrift Light Condensed" panose="020B0502040204020203" pitchFamily="34" charset="0"/>
              </a:rPr>
              <a:t>Dr.</a:t>
            </a:r>
            <a:r>
              <a:rPr lang="en-IN" sz="3200" u="sng" dirty="0">
                <a:solidFill>
                  <a:schemeClr val="tx1"/>
                </a:solidFill>
                <a:latin typeface="Bahnschrift Light Condensed" panose="020B0502040204020203" pitchFamily="34" charset="0"/>
              </a:rPr>
              <a:t> Saurabh </a:t>
            </a:r>
            <a:r>
              <a:rPr lang="en-IN" sz="3200" u="sng" dirty="0" err="1">
                <a:solidFill>
                  <a:schemeClr val="tx1"/>
                </a:solidFill>
                <a:latin typeface="Bahnschrift Light Condensed" panose="020B0502040204020203" pitchFamily="34" charset="0"/>
              </a:rPr>
              <a:t>kumar</a:t>
            </a:r>
            <a:r>
              <a:rPr lang="en-IN" sz="3200" u="sng" dirty="0">
                <a:solidFill>
                  <a:schemeClr val="tx1"/>
                </a:solidFill>
                <a:latin typeface="Bahnschrift Light Condensed" panose="020B0502040204020203" pitchFamily="34" charset="0"/>
              </a:rPr>
              <a:t> </a:t>
            </a:r>
            <a:r>
              <a:rPr lang="en-IN" sz="3200" u="sng" dirty="0" err="1">
                <a:solidFill>
                  <a:schemeClr val="tx1"/>
                </a:solidFill>
                <a:latin typeface="Bahnschrift Light Condensed" panose="020B0502040204020203" pitchFamily="34" charset="0"/>
              </a:rPr>
              <a:t>pandey</a:t>
            </a:r>
            <a:endParaRPr lang="en-IN" sz="3200" u="sng" dirty="0">
              <a:solidFill>
                <a:schemeClr val="tx1"/>
              </a:solidFill>
              <a:latin typeface="Bahnschrift Light Condensed" panose="020B0502040204020203" pitchFamily="34" charset="0"/>
            </a:endParaRPr>
          </a:p>
          <a:p>
            <a:r>
              <a:rPr lang="en-IN" sz="3200" u="sng" dirty="0">
                <a:solidFill>
                  <a:schemeClr val="tx1"/>
                </a:solidFill>
                <a:latin typeface="Bahnschrift Light Condensed" panose="020B0502040204020203" pitchFamily="34" charset="0"/>
              </a:rPr>
              <a:t>Semiconductor devices panel</a:t>
            </a:r>
          </a:p>
          <a:p>
            <a:r>
              <a:rPr lang="en-IN" sz="3200" u="sng" dirty="0">
                <a:solidFill>
                  <a:schemeClr val="tx1"/>
                </a:solidFill>
                <a:latin typeface="Bahnschrift Light Condensed" panose="020B0502040204020203" pitchFamily="34" charset="0"/>
              </a:rPr>
              <a:t>Date: 5</a:t>
            </a:r>
            <a:r>
              <a:rPr lang="en-IN" sz="3200" u="sng" baseline="30000" dirty="0">
                <a:solidFill>
                  <a:schemeClr val="tx1"/>
                </a:solidFill>
                <a:latin typeface="Bahnschrift Light Condensed" panose="020B0502040204020203" pitchFamily="34" charset="0"/>
              </a:rPr>
              <a:t>th</a:t>
            </a:r>
            <a:r>
              <a:rPr lang="en-IN" sz="3200" u="sng" dirty="0">
                <a:solidFill>
                  <a:schemeClr val="tx1"/>
                </a:solidFill>
                <a:latin typeface="Bahnschrift Light Condensed" panose="020B0502040204020203" pitchFamily="34" charset="0"/>
              </a:rPr>
              <a:t> may, 2023.</a:t>
            </a:r>
          </a:p>
          <a:p>
            <a:endParaRPr lang="en-IN" sz="3200" u="sng" dirty="0">
              <a:solidFill>
                <a:schemeClr val="tx1"/>
              </a:solidFill>
              <a:latin typeface="Bahnschrift Light Condensed" panose="020B0502040204020203" pitchFamily="34" charset="0"/>
            </a:endParaRPr>
          </a:p>
          <a:p>
            <a:r>
              <a:rPr lang="en-IN" sz="3200" b="1" u="sng" dirty="0">
                <a:solidFill>
                  <a:schemeClr val="tx1"/>
                </a:solidFill>
                <a:latin typeface="Bahnschrift Light Condensed" panose="020B0502040204020203" pitchFamily="34" charset="0"/>
              </a:rPr>
              <a:t>Prepared by:</a:t>
            </a:r>
          </a:p>
          <a:p>
            <a:r>
              <a:rPr lang="en-IN" sz="3200" u="sng" dirty="0">
                <a:solidFill>
                  <a:schemeClr val="tx1"/>
                </a:solidFill>
                <a:latin typeface="Bahnschrift Light Condensed" panose="020B0502040204020203" pitchFamily="34" charset="0"/>
              </a:rPr>
              <a:t>Aman Jha</a:t>
            </a:r>
          </a:p>
          <a:p>
            <a:r>
              <a:rPr lang="en-IN" sz="3200" u="sng" dirty="0">
                <a:solidFill>
                  <a:schemeClr val="tx1"/>
                </a:solidFill>
                <a:latin typeface="Bahnschrift Light Condensed" panose="020B0502040204020203" pitchFamily="34" charset="0"/>
              </a:rPr>
              <a:t>2001Ee22</a:t>
            </a:r>
          </a:p>
          <a:p>
            <a:endParaRPr lang="en-IN" sz="3200" u="sng" dirty="0">
              <a:solidFill>
                <a:schemeClr val="tx1"/>
              </a:solidFill>
              <a:latin typeface="Bahnschrift Light Condensed" panose="020B0502040204020203" pitchFamily="34" charset="0"/>
            </a:endParaRPr>
          </a:p>
          <a:p>
            <a:endParaRPr lang="en-IN" u="sng" dirty="0">
              <a:solidFill>
                <a:schemeClr val="tx1"/>
              </a:solidFill>
              <a:effectLst>
                <a:outerShdw blurRad="38100" dist="38100" dir="2700000" algn="tl">
                  <a:srgbClr val="000000">
                    <a:alpha val="43137"/>
                  </a:srgbClr>
                </a:outerShdw>
              </a:effectLst>
              <a:latin typeface="Bahnschrift Light Condensed" panose="020B0502040204020203" pitchFamily="34" charset="0"/>
            </a:endParaRP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5662364" y="1701797"/>
            <a:ext cx="5917020" cy="4462272"/>
          </a:xfrm>
        </p:spPr>
        <p:txBody>
          <a:bodyPr>
            <a:noAutofit/>
          </a:bodyPr>
          <a:lstStyle/>
          <a:p>
            <a:r>
              <a:rPr lang="en-US" sz="1600" dirty="0">
                <a:latin typeface="Georgia" panose="02040502050405020303" pitchFamily="18" charset="0"/>
              </a:rPr>
              <a:t>Future directions, the first goal is to extend the proposed system to include staff information as well. </a:t>
            </a:r>
          </a:p>
          <a:p>
            <a:r>
              <a:rPr lang="en-US" sz="1600" dirty="0">
                <a:latin typeface="Georgia" panose="02040502050405020303" pitchFamily="18" charset="0"/>
              </a:rPr>
              <a:t>To extend the system to encompass more than one faculty with the insertion of a face detection mechanism in the attendance monitoring system to control card replacements among different students.</a:t>
            </a:r>
          </a:p>
          <a:p>
            <a:r>
              <a:rPr lang="en-US" sz="1600" dirty="0">
                <a:latin typeface="Georgia" panose="02040502050405020303" pitchFamily="18" charset="0"/>
              </a:rPr>
              <a:t>Providing a user interface of Android focused on providing data about the person's attendance and statics about class missed, attendance percentage etc.</a:t>
            </a:r>
          </a:p>
          <a:p>
            <a:r>
              <a:rPr lang="en-US" sz="1600" dirty="0">
                <a:latin typeface="Georgia" panose="02040502050405020303" pitchFamily="18" charset="0"/>
              </a:rPr>
              <a:t>Implementing Multimedia Card (MMC) will help attendance be retrieved directly from files stored inside the MMC card.</a:t>
            </a:r>
          </a:p>
          <a:p>
            <a:r>
              <a:rPr lang="en-US" sz="1600" dirty="0">
                <a:latin typeface="Georgia" panose="02040502050405020303" pitchFamily="18" charset="0"/>
              </a:rPr>
              <a:t>By detecting the time of exit of a person for which he/she may or may not need to touch their card again by having a sufficiently long-range RFID tag, this can help to determine hours spent in the school, college, office </a:t>
            </a:r>
            <a:r>
              <a:rPr lang="en-US" sz="1600" dirty="0" err="1">
                <a:latin typeface="Georgia" panose="02040502050405020303" pitchFamily="18" charset="0"/>
              </a:rPr>
              <a:t>etc</a:t>
            </a:r>
            <a:endParaRPr lang="en-IN" sz="1600" dirty="0">
              <a:latin typeface="Georgia" panose="02040502050405020303" pitchFamily="18" charset="0"/>
            </a:endParaRPr>
          </a:p>
        </p:txBody>
      </p:sp>
      <p:sp>
        <p:nvSpPr>
          <p:cNvPr id="4" name="Rectangle 3">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5662364" y="188640"/>
            <a:ext cx="5917019" cy="115212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2"/>
          <p:cNvSpPr>
            <a:spLocks noGrp="1"/>
          </p:cNvSpPr>
          <p:nvPr>
            <p:ph type="title"/>
          </p:nvPr>
        </p:nvSpPr>
        <p:spPr>
          <a:xfrm>
            <a:off x="5662364" y="-144600"/>
            <a:ext cx="5917018" cy="1223963"/>
          </a:xfrm>
        </p:spPr>
        <p:txBody>
          <a:bodyPr/>
          <a:lstStyle/>
          <a:p>
            <a:r>
              <a:rPr lang="en-US" b="1"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Scope of improvement</a:t>
            </a:r>
            <a:endParaRPr lang="en-US" b="1" dirty="0">
              <a:effectLst>
                <a:outerShdw blurRad="38100" dist="38100" dir="2700000" algn="tl">
                  <a:srgbClr val="000000">
                    <a:alpha val="43137"/>
                  </a:srgbClr>
                </a:outerShdw>
                <a:reflection blurRad="6350" stA="55000" endA="300" endPos="45500" dir="5400000" sy="-100000" algn="bl" rotWithShape="0"/>
              </a:effectLst>
            </a:endParaRPr>
          </a:p>
        </p:txBody>
      </p:sp>
      <p:pic>
        <p:nvPicPr>
          <p:cNvPr id="8" name="Picture Placeholder 4" descr="Laptop Cafe" title="Laptop Cafe">
            <a:extLst>
              <a:ext uri="{FF2B5EF4-FFF2-40B4-BE49-F238E27FC236}">
                <a16:creationId xmlns:a16="http://schemas.microsoft.com/office/drawing/2014/main" id="{A0280051-D7F1-4438-B815-F0FF4906D141}"/>
              </a:ext>
            </a:extLst>
          </p:cNvPr>
          <p:cNvPicPr>
            <a:picLocks noChangeAspect="1"/>
          </p:cNvPicPr>
          <p:nvPr/>
        </p:nvPicPr>
        <p:blipFill rotWithShape="1">
          <a:blip r:embed="rId2"/>
          <a:srcRect l="23657" t="75" r="23657" b="-86"/>
          <a:stretch/>
        </p:blipFill>
        <p:spPr>
          <a:xfrm>
            <a:off x="0" y="0"/>
            <a:ext cx="5416550" cy="6857999"/>
          </a:xfrm>
          <a:prstGeom prst="rect">
            <a:avLst/>
          </a:prstGeom>
          <a:noFill/>
        </p:spPr>
      </p:pic>
      <p:sp>
        <p:nvSpPr>
          <p:cNvPr id="9"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4849" y="0"/>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613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descr="Picture placeholder">
            <a:extLst>
              <a:ext uri="{FF2B5EF4-FFF2-40B4-BE49-F238E27FC236}">
                <a16:creationId xmlns:a16="http://schemas.microsoft.com/office/drawing/2014/main" id="{4D593114-653B-4F83-A72F-17932C0805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5">
            <a:extLst>
              <a:ext uri="{FF2B5EF4-FFF2-40B4-BE49-F238E27FC236}">
                <a16:creationId xmlns:a16="http://schemas.microsoft.com/office/drawing/2014/main" id="{4F7706BE-EF2E-459C-8778-01DDD354C634}"/>
              </a:ext>
            </a:extLst>
          </p:cNvPr>
          <p:cNvSpPr>
            <a:spLocks noGrp="1"/>
          </p:cNvSpPr>
          <p:nvPr>
            <p:ph type="title"/>
          </p:nvPr>
        </p:nvSpPr>
        <p:spPr>
          <a:xfrm>
            <a:off x="702365" y="2132856"/>
            <a:ext cx="10787270" cy="1807872"/>
          </a:xfrm>
        </p:spPr>
        <p:txBody>
          <a:bodyPr>
            <a:noAutofit/>
          </a:bodyPr>
          <a:lstStyle/>
          <a:p>
            <a:pPr algn="ctr"/>
            <a:r>
              <a:rPr lang="en-US" sz="9600" dirty="0">
                <a:solidFill>
                  <a:schemeClr val="accent1">
                    <a:lumMod val="60000"/>
                    <a:lumOff val="40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097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Autofit/>
          </a:bodyPr>
          <a:lstStyle/>
          <a:p>
            <a:r>
              <a:rPr lang="en-US" sz="1800" dirty="0">
                <a:latin typeface="Georgia" panose="02040502050405020303" pitchFamily="18" charset="0"/>
              </a:rPr>
              <a:t>The conventional method of taking attendance by calling names or signing on paper is very time consuming and insecure, hence inefficient.</a:t>
            </a:r>
          </a:p>
          <a:p>
            <a:r>
              <a:rPr lang="en-US" sz="1800" dirty="0">
                <a:latin typeface="Georgia" panose="02040502050405020303" pitchFamily="18" charset="0"/>
              </a:rPr>
              <a:t>Radio Frequency Identification (RFID) based attendance system is one of the solutions to address this problem.</a:t>
            </a:r>
          </a:p>
          <a:p>
            <a:r>
              <a:rPr lang="en-US" sz="1800" dirty="0">
                <a:latin typeface="Georgia" panose="02040502050405020303" pitchFamily="18" charset="0"/>
              </a:rPr>
              <a:t>This system can be used to take attendance for student in school, college, and university. It also can be used to take attendance for workers in working places.</a:t>
            </a:r>
          </a:p>
          <a:p>
            <a:r>
              <a:rPr lang="en-US" sz="1800" dirty="0">
                <a:latin typeface="Georgia" panose="02040502050405020303" pitchFamily="18" charset="0"/>
              </a:rPr>
              <a:t>Its ability to uniquely identify each person based on their RFID tag type of ID card make the process of taking the attendance easier, faster and secure as compared to conventional method.</a:t>
            </a:r>
          </a:p>
          <a:p>
            <a:r>
              <a:rPr lang="en-US" sz="1800" dirty="0">
                <a:latin typeface="Georgia" panose="02040502050405020303" pitchFamily="18" charset="0"/>
              </a:rPr>
              <a:t>Students or workers only need to place their ID card on the reader and their attendance will be taken immediately.</a:t>
            </a:r>
            <a:endParaRPr lang="en-IN" sz="1800" dirty="0">
              <a:latin typeface="Georgia" panose="02040502050405020303" pitchFamily="18" charset="0"/>
            </a:endParaRPr>
          </a:p>
        </p:txBody>
      </p:sp>
      <p:sp>
        <p:nvSpPr>
          <p:cNvPr id="4" name="Rectangle 3">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1218883" y="346473"/>
            <a:ext cx="10373788" cy="115212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2"/>
          <p:cNvSpPr>
            <a:spLocks noGrp="1"/>
          </p:cNvSpPr>
          <p:nvPr>
            <p:ph type="title"/>
          </p:nvPr>
        </p:nvSpPr>
        <p:spPr>
          <a:xfrm>
            <a:off x="1232170" y="-315416"/>
            <a:ext cx="10360501" cy="1597992"/>
          </a:xfrm>
        </p:spPr>
        <p:txBody>
          <a:bodyPr/>
          <a:lstStyle/>
          <a:p>
            <a:r>
              <a:rPr lang="en-US" b="1"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Purpose of the project</a:t>
            </a:r>
            <a:endParaRPr lang="en-US" b="1" dirty="0">
              <a:effectLst>
                <a:outerShdw blurRad="38100" dist="38100" dir="2700000" algn="tl">
                  <a:srgbClr val="000000">
                    <a:alpha val="43137"/>
                  </a:srgbClr>
                </a:outerShdw>
                <a:reflection blurRad="6350" stA="55000" endA="300" endPos="45500" dir="5400000" sy="-100000" algn="bl" rotWithShape="0"/>
              </a:effectLst>
            </a:endParaRP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03"/>
          <a:stretch/>
        </p:blipFill>
        <p:spPr>
          <a:xfrm>
            <a:off x="1218961" y="1340768"/>
            <a:ext cx="10360501" cy="5187094"/>
          </a:xfrm>
        </p:spPr>
      </p:pic>
      <p:sp>
        <p:nvSpPr>
          <p:cNvPr id="6" name="Rectangle 5">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1205674" y="218878"/>
            <a:ext cx="10373788" cy="941784"/>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p:nvPr>
        </p:nvSpPr>
        <p:spPr>
          <a:xfrm>
            <a:off x="1218961" y="-171400"/>
            <a:ext cx="10360501" cy="1223963"/>
          </a:xfrm>
        </p:spPr>
        <p:txBody>
          <a:bodyPr/>
          <a:lstStyle/>
          <a:p>
            <a:pPr algn="ctr"/>
            <a:r>
              <a:rPr lang="en-IN" b="1" dirty="0">
                <a:latin typeface="Agency FB" panose="020B0503020202020204" pitchFamily="34" charset="0"/>
              </a:rPr>
              <a:t>Components Used</a:t>
            </a:r>
          </a:p>
        </p:txBody>
      </p:sp>
    </p:spTree>
    <p:extLst>
      <p:ext uri="{BB962C8B-B14F-4D97-AF65-F5344CB8AC3E}">
        <p14:creationId xmlns:p14="http://schemas.microsoft.com/office/powerpoint/2010/main" val="118344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8883" y="1713084"/>
            <a:ext cx="10360501" cy="2232248"/>
          </a:xfrm>
        </p:spPr>
        <p:txBody>
          <a:bodyPr/>
          <a:lstStyle/>
          <a:p>
            <a:r>
              <a:rPr lang="en-US" sz="1800" dirty="0">
                <a:latin typeface="Georgia" panose="02040502050405020303" pitchFamily="18" charset="0"/>
              </a:rPr>
              <a:t>A basic RFID system usually consists of a RFID reader and RFID tag which contain a coil that serves as antenna for transmitting and receiving signals as shown below.</a:t>
            </a:r>
          </a:p>
          <a:p>
            <a:r>
              <a:rPr lang="en-US" sz="1800" dirty="0">
                <a:latin typeface="Georgia" panose="02040502050405020303" pitchFamily="18" charset="0"/>
              </a:rPr>
              <a:t>All kinds of RFID system operate using similar concept.</a:t>
            </a:r>
          </a:p>
          <a:p>
            <a:r>
              <a:rPr lang="en-US" sz="1800" dirty="0">
                <a:latin typeface="Georgia" panose="02040502050405020303" pitchFamily="18" charset="0"/>
              </a:rPr>
              <a:t>RFID readers generate radio wave that reaches the RFID tags. Then, RFID tags use backscatter technology to reflect back the radio wave which has been combined with the data through modulation to the reader.</a:t>
            </a:r>
            <a:endParaRPr lang="en-IN" sz="1800" dirty="0">
              <a:latin typeface="Georgia" panose="02040502050405020303"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813"/>
          <a:stretch/>
        </p:blipFill>
        <p:spPr>
          <a:xfrm>
            <a:off x="3804859" y="4063256"/>
            <a:ext cx="5188547" cy="2128931"/>
          </a:xfrm>
          <a:prstGeom prst="rect">
            <a:avLst/>
          </a:prstGeom>
          <a:ln w="19050">
            <a:solidFill>
              <a:schemeClr val="tx1"/>
            </a:solidFill>
          </a:ln>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1205596" y="232017"/>
            <a:ext cx="10373788" cy="115212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p:nvPr>
        </p:nvSpPr>
        <p:spPr>
          <a:xfrm>
            <a:off x="1218883" y="-96922"/>
            <a:ext cx="10360501" cy="1236412"/>
          </a:xfrm>
        </p:spPr>
        <p:txBody>
          <a:bodyPr/>
          <a:lstStyle/>
          <a:p>
            <a:r>
              <a:rPr lang="en-IN" b="1" dirty="0">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Basic operation of RFID</a:t>
            </a:r>
            <a:endParaRPr lang="en-IN" dirty="0">
              <a:effectLst>
                <a:reflection blurRad="6350" stA="55000" endA="300" endPos="45500" dir="5400000" sy="-100000" algn="bl" rotWithShape="0"/>
              </a:effectLst>
            </a:endParaRPr>
          </a:p>
        </p:txBody>
      </p:sp>
    </p:spTree>
    <p:extLst>
      <p:ext uri="{BB962C8B-B14F-4D97-AF65-F5344CB8AC3E}">
        <p14:creationId xmlns:p14="http://schemas.microsoft.com/office/powerpoint/2010/main" val="385401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sive-RFID-System-Work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78123" y="1556792"/>
            <a:ext cx="7243763" cy="4462463"/>
          </a:xfrm>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1205596" y="232017"/>
            <a:ext cx="10373788" cy="115212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title"/>
          </p:nvPr>
        </p:nvSpPr>
        <p:spPr>
          <a:xfrm>
            <a:off x="1218883" y="-99392"/>
            <a:ext cx="10360501" cy="1223963"/>
          </a:xfrm>
        </p:spPr>
        <p:txBody>
          <a:bodyPr/>
          <a:lstStyle/>
          <a:p>
            <a:pPr algn="ctr"/>
            <a:r>
              <a:rPr lang="en-IN" b="1" dirty="0">
                <a:effectLst/>
                <a:latin typeface="Agency FB" panose="020B0503020202020204" pitchFamily="34" charset="0"/>
                <a:cs typeface="Segoe UI Semibold" panose="020B0702040204020203" pitchFamily="34" charset="0"/>
              </a:rPr>
              <a:t>Working of RFID</a:t>
            </a:r>
            <a:endParaRPr lang="en-IN" dirty="0">
              <a:effectLst/>
              <a:latin typeface="Agency FB" panose="020B0503020202020204" pitchFamily="34" charset="0"/>
              <a:cs typeface="Segoe UI Semibold" panose="020B0702040204020203" pitchFamily="34" charset="0"/>
            </a:endParaRPr>
          </a:p>
        </p:txBody>
      </p:sp>
    </p:spTree>
    <p:extLst>
      <p:ext uri="{BB962C8B-B14F-4D97-AF65-F5344CB8AC3E}">
        <p14:creationId xmlns:p14="http://schemas.microsoft.com/office/powerpoint/2010/main" val="27081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205598" y="1650592"/>
            <a:ext cx="4744799" cy="4687416"/>
          </a:xfrm>
        </p:spPr>
        <p:txBody>
          <a:bodyPr/>
          <a:lstStyle/>
          <a:p>
            <a:r>
              <a:rPr lang="en-IN" sz="1600" dirty="0">
                <a:latin typeface="Georgia" panose="02040502050405020303" pitchFamily="18" charset="0"/>
              </a:rPr>
              <a:t>RTC means Real-Time Clock. RTC modules are simply TIME and DATE remembering systems that have battery setup which in the absence of external power keeps the module running.</a:t>
            </a:r>
          </a:p>
          <a:p>
            <a:r>
              <a:rPr lang="en-IN" sz="1600" dirty="0">
                <a:latin typeface="Georgia" panose="02040502050405020303" pitchFamily="18" charset="0"/>
              </a:rPr>
              <a:t>This keeps the TIME and DATE up to date. So we can have accurate TIME and DATE from the RTC module whenever we want.</a:t>
            </a:r>
          </a:p>
        </p:txBody>
      </p:sp>
      <p:pic>
        <p:nvPicPr>
          <p:cNvPr id="6" name="Picture Placeholder 4"/>
          <p:cNvPicPr>
            <a:picLocks noChangeAspect="1"/>
          </p:cNvPicPr>
          <p:nvPr/>
        </p:nvPicPr>
        <p:blipFill rotWithShape="1">
          <a:blip r:embed="rId2">
            <a:extLst>
              <a:ext uri="{28A0092B-C50C-407E-A947-70E740481C1C}">
                <a14:useLocalDpi xmlns:a14="http://schemas.microsoft.com/office/drawing/2010/main" val="0"/>
              </a:ext>
            </a:extLst>
          </a:blip>
          <a:srcRect t="586" b="1495"/>
          <a:stretch/>
        </p:blipFill>
        <p:spPr>
          <a:xfrm>
            <a:off x="1417879" y="4137763"/>
            <a:ext cx="4532516" cy="2204627"/>
          </a:xfrm>
          <a:prstGeom prst="rect">
            <a:avLst/>
          </a:prstGeom>
          <a:ln w="19050">
            <a:solidFill>
              <a:schemeClr val="tx1"/>
            </a:solidFill>
          </a:ln>
        </p:spPr>
      </p:pic>
      <p:sp>
        <p:nvSpPr>
          <p:cNvPr id="9" name="Rectangle 8">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1205597" y="148018"/>
            <a:ext cx="4744798" cy="115212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p:cNvSpPr txBox="1">
            <a:spLocks/>
          </p:cNvSpPr>
          <p:nvPr/>
        </p:nvSpPr>
        <p:spPr>
          <a:xfrm>
            <a:off x="1205598" y="148018"/>
            <a:ext cx="4744797" cy="1336766"/>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IN" b="1"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DS3231 RTC Module</a:t>
            </a:r>
            <a:br>
              <a:rPr lang="en-IN" b="1"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br>
            <a:endParaRPr lang="en-IN" dirty="0">
              <a:effectLst>
                <a:outerShdw blurRad="38100" dist="38100" dir="2700000" algn="tl">
                  <a:srgbClr val="000000">
                    <a:alpha val="43137"/>
                  </a:srgbClr>
                </a:outerShdw>
                <a:reflection blurRad="6350" stA="55000" endA="300" endPos="45500" dir="5400000" sy="-100000" algn="bl" rotWithShape="0"/>
              </a:effectLst>
            </a:endParaRPr>
          </a:p>
        </p:txBody>
      </p:sp>
      <p:sp>
        <p:nvSpPr>
          <p:cNvPr id="15" name="Content Placeholder 3"/>
          <p:cNvSpPr>
            <a:spLocks noGrp="1"/>
          </p:cNvSpPr>
          <p:nvPr>
            <p:ph sz="half" idx="2"/>
          </p:nvPr>
        </p:nvSpPr>
        <p:spPr>
          <a:xfrm>
            <a:off x="6892322" y="1650592"/>
            <a:ext cx="4744799" cy="4687416"/>
          </a:xfrm>
        </p:spPr>
        <p:txBody>
          <a:bodyPr/>
          <a:lstStyle/>
          <a:p>
            <a:r>
              <a:rPr lang="en-IN" sz="1600" dirty="0">
                <a:latin typeface="Georgia" panose="02040502050405020303" pitchFamily="18" charset="0"/>
              </a:rPr>
              <a:t>SD Card Module is used for transferring data to and from a standard SD card. The pin out is directly compatible with Arduino.</a:t>
            </a:r>
          </a:p>
          <a:p>
            <a:r>
              <a:rPr lang="en-IN" sz="1600" dirty="0">
                <a:latin typeface="Georgia" panose="02040502050405020303" pitchFamily="18" charset="0"/>
              </a:rPr>
              <a:t>It allows to add mass storage and data logging and greatly expand the capability an Arduino can do with their poor limited memory.</a:t>
            </a:r>
          </a:p>
        </p:txBody>
      </p:sp>
      <p:pic>
        <p:nvPicPr>
          <p:cNvPr id="16" name="Picture Placeholder 4"/>
          <p:cNvPicPr>
            <a:picLocks noChangeAspect="1"/>
          </p:cNvPicPr>
          <p:nvPr/>
        </p:nvPicPr>
        <p:blipFill rotWithShape="1">
          <a:blip r:embed="rId3">
            <a:extLst>
              <a:ext uri="{28A0092B-C50C-407E-A947-70E740481C1C}">
                <a14:useLocalDpi xmlns:a14="http://schemas.microsoft.com/office/drawing/2010/main" val="0"/>
              </a:ext>
            </a:extLst>
          </a:blip>
          <a:srcRect l="-1" t="-1029" r="527" b="1291"/>
          <a:stretch/>
        </p:blipFill>
        <p:spPr>
          <a:xfrm>
            <a:off x="7124335" y="4074547"/>
            <a:ext cx="4269127" cy="2217569"/>
          </a:xfrm>
          <a:prstGeom prst="rect">
            <a:avLst/>
          </a:prstGeom>
          <a:ln w="19050">
            <a:solidFill>
              <a:schemeClr val="tx1"/>
            </a:solidFill>
          </a:ln>
        </p:spPr>
      </p:pic>
      <p:sp>
        <p:nvSpPr>
          <p:cNvPr id="17" name="Rectangle 16">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6886501" y="148018"/>
            <a:ext cx="4744798" cy="115212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p:cNvSpPr>
            <a:spLocks noGrp="1"/>
          </p:cNvSpPr>
          <p:nvPr>
            <p:ph type="title"/>
          </p:nvPr>
        </p:nvSpPr>
        <p:spPr>
          <a:xfrm>
            <a:off x="6886499" y="148018"/>
            <a:ext cx="4744798" cy="892476"/>
          </a:xfrm>
        </p:spPr>
        <p:txBody>
          <a:bodyPr/>
          <a:lstStyle/>
          <a:p>
            <a:r>
              <a:rPr lang="en-IN" b="1" dirty="0">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SD Card Module</a:t>
            </a:r>
            <a:endParaRPr lang="en-IN" dirty="0">
              <a:effectLst>
                <a:outerShdw blurRad="38100" dist="38100" dir="2700000" algn="tl">
                  <a:srgbClr val="000000">
                    <a:alpha val="43137"/>
                  </a:srgbClr>
                </a:outerShdw>
                <a:reflection blurRad="6350" stA="55000" endA="300" endPos="45500" dir="5400000" sy="-100000" algn="bl" rotWithShape="0"/>
              </a:effectLst>
            </a:endParaRPr>
          </a:p>
        </p:txBody>
      </p:sp>
    </p:spTree>
    <p:extLst>
      <p:ext uri="{BB962C8B-B14F-4D97-AF65-F5344CB8AC3E}">
        <p14:creationId xmlns:p14="http://schemas.microsoft.com/office/powerpoint/2010/main" val="166322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844" y="188640"/>
            <a:ext cx="4114800" cy="10382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44" y="1484784"/>
            <a:ext cx="2447925" cy="25527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844" y="4271140"/>
            <a:ext cx="2543175" cy="8286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4" y="5333471"/>
            <a:ext cx="1504950" cy="131445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0457" y="1485062"/>
            <a:ext cx="3171825" cy="14668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62364" y="3213571"/>
            <a:ext cx="2733675" cy="164782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0457" y="5123333"/>
            <a:ext cx="3105150" cy="1476375"/>
          </a:xfrm>
          <a:prstGeom prst="rect">
            <a:avLst/>
          </a:prstGeom>
        </p:spPr>
      </p:pic>
      <p:sp>
        <p:nvSpPr>
          <p:cNvPr id="18" name="Rectangle 17">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5096643" y="190647"/>
            <a:ext cx="5899651" cy="1034209"/>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5102285" y="187007"/>
            <a:ext cx="5895410" cy="1077218"/>
          </a:xfrm>
          <a:prstGeom prst="rect">
            <a:avLst/>
          </a:prstGeom>
          <a:noFill/>
        </p:spPr>
        <p:txBody>
          <a:bodyPr wrap="square" rtlCol="0">
            <a:spAutoFit/>
          </a:bodyPr>
          <a:lstStyle/>
          <a:p>
            <a:pPr algn="ctr"/>
            <a:r>
              <a:rPr lang="en-US" sz="1600" dirty="0"/>
              <a:t>Here w</a:t>
            </a:r>
            <a:r>
              <a:rPr lang="en-IN" sz="1600" dirty="0"/>
              <a:t>e have included all the needed libraries and mentioned for which hardware they are included, and after this we instantiated objects and declared variables which will be used as our pins or for storing values.</a:t>
            </a:r>
          </a:p>
        </p:txBody>
      </p:sp>
      <p:sp>
        <p:nvSpPr>
          <p:cNvPr id="20" name="Rectangle 19">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429769" y="1490645"/>
            <a:ext cx="2088579" cy="254683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3429769" y="1482775"/>
            <a:ext cx="2147866" cy="2708434"/>
          </a:xfrm>
          <a:prstGeom prst="rect">
            <a:avLst/>
          </a:prstGeom>
          <a:noFill/>
        </p:spPr>
        <p:txBody>
          <a:bodyPr wrap="square" rtlCol="0">
            <a:spAutoFit/>
          </a:bodyPr>
          <a:lstStyle/>
          <a:p>
            <a:r>
              <a:rPr lang="en-US" sz="1400" dirty="0"/>
              <a:t>Then, we have divided our code into five functions. Setup functions integrates the hardware and software and gets it ready for use, loop function is our main function which runs until we remove our hardware from the computer Remaining 3 functions are a part of loop function.</a:t>
            </a:r>
            <a:endParaRPr lang="en-IN" sz="1400" dirty="0"/>
          </a:p>
        </p:txBody>
      </p:sp>
      <p:sp>
        <p:nvSpPr>
          <p:cNvPr id="22" name="Rectangle 21">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529378" y="4273520"/>
            <a:ext cx="1988970" cy="823913"/>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3531420" y="4271138"/>
            <a:ext cx="2088579" cy="769441"/>
          </a:xfrm>
          <a:prstGeom prst="rect">
            <a:avLst/>
          </a:prstGeom>
          <a:noFill/>
        </p:spPr>
        <p:txBody>
          <a:bodyPr wrap="square" rtlCol="0">
            <a:spAutoFit/>
          </a:bodyPr>
          <a:lstStyle/>
          <a:p>
            <a:r>
              <a:rPr lang="en-US" sz="1100" dirty="0"/>
              <a:t>W</a:t>
            </a:r>
            <a:r>
              <a:rPr lang="en-IN" sz="1100" dirty="0"/>
              <a:t>e are setting output pins  with the help of </a:t>
            </a:r>
            <a:r>
              <a:rPr lang="en-IN" sz="1100" dirty="0" err="1"/>
              <a:t>pinMode</a:t>
            </a:r>
            <a:r>
              <a:rPr lang="en-IN" sz="1100" dirty="0"/>
              <a:t>(</a:t>
            </a:r>
            <a:r>
              <a:rPr lang="en-IN" sz="1100" dirty="0" err="1"/>
              <a:t>pin,output</a:t>
            </a:r>
            <a:r>
              <a:rPr lang="en-IN" sz="1100" dirty="0"/>
              <a:t>/ input) function. We have 2 LEDs and 1 buzzer as output.</a:t>
            </a:r>
          </a:p>
        </p:txBody>
      </p:sp>
      <p:sp>
        <p:nvSpPr>
          <p:cNvPr id="24" name="Rectangle 23">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2486794" y="5344874"/>
            <a:ext cx="3031554" cy="130304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2486794" y="5342492"/>
            <a:ext cx="3031554" cy="1384995"/>
          </a:xfrm>
          <a:prstGeom prst="rect">
            <a:avLst/>
          </a:prstGeom>
          <a:noFill/>
        </p:spPr>
        <p:txBody>
          <a:bodyPr wrap="square" rtlCol="0">
            <a:spAutoFit/>
          </a:bodyPr>
          <a:lstStyle/>
          <a:p>
            <a:r>
              <a:rPr lang="en-US" sz="1400" dirty="0"/>
              <a:t>W</a:t>
            </a:r>
            <a:r>
              <a:rPr lang="en-IN" sz="1400" dirty="0"/>
              <a:t>e are connecting to serial port at 9600 bps and starting the lcd with 16 columns and 2 rows. While(!serial); line </a:t>
            </a:r>
            <a:r>
              <a:rPr lang="en-US" sz="1400" b="0" dirty="0">
                <a:effectLst/>
              </a:rPr>
              <a:t>makes the board pause until you open the serial port. We also create a </a:t>
            </a:r>
            <a:r>
              <a:rPr lang="en-US" sz="1400" b="0" dirty="0" err="1">
                <a:effectLst/>
              </a:rPr>
              <a:t>rfid</a:t>
            </a:r>
            <a:r>
              <a:rPr lang="en-US" sz="1400" b="0" dirty="0">
                <a:effectLst/>
              </a:rPr>
              <a:t> object here</a:t>
            </a:r>
            <a:r>
              <a:rPr lang="en-US" sz="1050" b="0" dirty="0">
                <a:solidFill>
                  <a:srgbClr val="7F8C8D"/>
                </a:solidFill>
                <a:effectLst/>
                <a:latin typeface="Consolas" panose="020B0609020204030204" pitchFamily="49" charset="0"/>
              </a:rPr>
              <a:t>.</a:t>
            </a:r>
            <a:endParaRPr lang="en-IN" sz="1200" dirty="0"/>
          </a:p>
        </p:txBody>
      </p:sp>
      <p:sp>
        <p:nvSpPr>
          <p:cNvPr id="26" name="Rectangle 25">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8835812" y="1482775"/>
            <a:ext cx="2160483" cy="146419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8832282" y="1484784"/>
            <a:ext cx="2164012" cy="1292662"/>
          </a:xfrm>
          <a:prstGeom prst="rect">
            <a:avLst/>
          </a:prstGeom>
          <a:noFill/>
        </p:spPr>
        <p:txBody>
          <a:bodyPr wrap="square" rtlCol="0">
            <a:spAutoFit/>
          </a:bodyPr>
          <a:lstStyle/>
          <a:p>
            <a:r>
              <a:rPr lang="en-US" sz="1300" b="0" dirty="0" err="1">
                <a:effectLst/>
              </a:rPr>
              <a:t>SD.begin</a:t>
            </a:r>
            <a:r>
              <a:rPr lang="en-US" sz="1300" b="0" dirty="0">
                <a:effectLst/>
              </a:rPr>
              <a:t>(</a:t>
            </a:r>
            <a:r>
              <a:rPr lang="en-US" sz="1300" b="0" dirty="0" err="1">
                <a:effectLst/>
              </a:rPr>
              <a:t>ss_pin</a:t>
            </a:r>
            <a:r>
              <a:rPr lang="en-US" sz="1300" b="0" dirty="0">
                <a:effectLst/>
              </a:rPr>
              <a:t>) initializes the SD library and card. It initializes the SPI bus, which is used for communication between Arduino and SD card. </a:t>
            </a:r>
          </a:p>
        </p:txBody>
      </p:sp>
      <p:sp>
        <p:nvSpPr>
          <p:cNvPr id="29" name="Rectangle 28">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8396039" y="3212118"/>
            <a:ext cx="2600256" cy="164927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8396038" y="3207178"/>
            <a:ext cx="2600255" cy="1384995"/>
          </a:xfrm>
          <a:prstGeom prst="rect">
            <a:avLst/>
          </a:prstGeom>
          <a:noFill/>
        </p:spPr>
        <p:txBody>
          <a:bodyPr wrap="square" rtlCol="0">
            <a:spAutoFit/>
          </a:bodyPr>
          <a:lstStyle/>
          <a:p>
            <a:r>
              <a:rPr lang="en-US" sz="1400" dirty="0"/>
              <a:t>T</a:t>
            </a:r>
            <a:r>
              <a:rPr lang="en-IN" sz="1400" dirty="0"/>
              <a:t>his is our loop function, in this function we check if any </a:t>
            </a:r>
            <a:r>
              <a:rPr lang="en-IN" sz="1400" dirty="0" err="1"/>
              <a:t>rfid</a:t>
            </a:r>
            <a:r>
              <a:rPr lang="en-IN" sz="1400" dirty="0"/>
              <a:t> card is present, if yes we go inside the function and run 3 mentioned functions, otherwise wait for 10 </a:t>
            </a:r>
            <a:r>
              <a:rPr lang="en-IN" sz="1400" dirty="0" err="1"/>
              <a:t>ms</a:t>
            </a:r>
            <a:r>
              <a:rPr lang="en-IN" sz="1400" dirty="0"/>
              <a:t> and run again.</a:t>
            </a:r>
          </a:p>
        </p:txBody>
      </p:sp>
      <p:sp>
        <p:nvSpPr>
          <p:cNvPr id="32" name="Rectangle 31">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8765605" y="5126542"/>
            <a:ext cx="2230688" cy="1478106"/>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This is </a:t>
            </a:r>
            <a:r>
              <a:rPr lang="en-US" sz="1400" dirty="0" err="1"/>
              <a:t>readRFID</a:t>
            </a:r>
            <a:r>
              <a:rPr lang="en-US" sz="1400" dirty="0"/>
              <a:t> function where we read the card serial number. We clear the lcd and print on lcd and our monitor and then store the UID in our string </a:t>
            </a:r>
          </a:p>
        </p:txBody>
      </p:sp>
    </p:spTree>
    <p:extLst>
      <p:ext uri="{BB962C8B-B14F-4D97-AF65-F5344CB8AC3E}">
        <p14:creationId xmlns:p14="http://schemas.microsoft.com/office/powerpoint/2010/main" val="259705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844" y="188640"/>
            <a:ext cx="3105150" cy="147637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844" y="1844824"/>
            <a:ext cx="1447800" cy="9334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572" y="2954566"/>
            <a:ext cx="2590800" cy="52048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572" y="3868311"/>
            <a:ext cx="2962275" cy="21145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8388" y="188640"/>
            <a:ext cx="2628900" cy="209550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8388" y="2511653"/>
            <a:ext cx="2505075" cy="638175"/>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9820" y="3377342"/>
            <a:ext cx="2771775" cy="40005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8388" y="4004906"/>
            <a:ext cx="6067425" cy="1104900"/>
          </a:xfrm>
          <a:prstGeom prst="rect">
            <a:avLst/>
          </a:prstGeom>
        </p:spPr>
      </p:pic>
      <p:sp>
        <p:nvSpPr>
          <p:cNvPr id="23" name="Rectangle 22">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4086994" y="183157"/>
            <a:ext cx="1647378" cy="148185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4086994" y="182691"/>
            <a:ext cx="1647378" cy="1554272"/>
          </a:xfrm>
          <a:prstGeom prst="rect">
            <a:avLst/>
          </a:prstGeom>
          <a:noFill/>
        </p:spPr>
        <p:txBody>
          <a:bodyPr wrap="square" rtlCol="0">
            <a:spAutoFit/>
          </a:bodyPr>
          <a:lstStyle/>
          <a:p>
            <a:r>
              <a:rPr lang="en-US" sz="1200" dirty="0"/>
              <a:t>This is </a:t>
            </a:r>
            <a:r>
              <a:rPr lang="en-US" sz="1200" dirty="0" err="1"/>
              <a:t>readRFID</a:t>
            </a:r>
            <a:r>
              <a:rPr lang="en-US" sz="1200" dirty="0"/>
              <a:t> function where we read the card serial number. We clear the lcd and print on lcd, monitor and then store in </a:t>
            </a:r>
            <a:r>
              <a:rPr lang="en-US" sz="1200" dirty="0" err="1"/>
              <a:t>UIDstring</a:t>
            </a:r>
            <a:r>
              <a:rPr lang="en-US" sz="1200" dirty="0"/>
              <a:t>. </a:t>
            </a:r>
          </a:p>
          <a:p>
            <a:endParaRPr lang="en-IN" sz="1100" dirty="0"/>
          </a:p>
        </p:txBody>
      </p:sp>
      <p:sp>
        <p:nvSpPr>
          <p:cNvPr id="25" name="Rectangle 2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2425799" y="1861677"/>
            <a:ext cx="3308573" cy="916597"/>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2425799" y="1841307"/>
            <a:ext cx="3304728" cy="830997"/>
          </a:xfrm>
          <a:prstGeom prst="rect">
            <a:avLst/>
          </a:prstGeom>
          <a:noFill/>
        </p:spPr>
        <p:txBody>
          <a:bodyPr wrap="square" rtlCol="0">
            <a:spAutoFit/>
          </a:bodyPr>
          <a:lstStyle/>
          <a:p>
            <a:r>
              <a:rPr lang="en-US" sz="1200" dirty="0"/>
              <a:t>H</a:t>
            </a:r>
            <a:r>
              <a:rPr lang="en-IN" sz="1200" dirty="0"/>
              <a:t>ere we start the buzzer by tone function and send a 2000 Hz sound signal for the buzzer, wait for 1 s and then turn off the buzzer by </a:t>
            </a:r>
            <a:r>
              <a:rPr lang="en-IN" sz="1200" dirty="0" err="1"/>
              <a:t>notone</a:t>
            </a:r>
            <a:r>
              <a:rPr lang="en-IN" sz="1200" dirty="0"/>
              <a:t>( function and then again wait for 0.2s.</a:t>
            </a:r>
          </a:p>
        </p:txBody>
      </p:sp>
      <p:sp>
        <p:nvSpPr>
          <p:cNvPr id="27" name="Rectangle 26">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552372" y="2939054"/>
            <a:ext cx="2183432" cy="53599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3552372" y="2954566"/>
            <a:ext cx="2182000" cy="461665"/>
          </a:xfrm>
          <a:prstGeom prst="rect">
            <a:avLst/>
          </a:prstGeom>
          <a:noFill/>
        </p:spPr>
        <p:txBody>
          <a:bodyPr wrap="square" rtlCol="0">
            <a:spAutoFit/>
          </a:bodyPr>
          <a:lstStyle/>
          <a:p>
            <a:r>
              <a:rPr lang="en-US" sz="1200" dirty="0"/>
              <a:t>W</a:t>
            </a:r>
            <a:r>
              <a:rPr lang="en-IN" sz="1200" dirty="0"/>
              <a:t>e are enabling our SD card by </a:t>
            </a:r>
            <a:r>
              <a:rPr lang="en-IN" sz="1200" dirty="0" err="1"/>
              <a:t>digitalWrite</a:t>
            </a:r>
            <a:r>
              <a:rPr lang="en-IN" sz="1200" dirty="0"/>
              <a:t> function.</a:t>
            </a:r>
          </a:p>
        </p:txBody>
      </p:sp>
      <p:sp>
        <p:nvSpPr>
          <p:cNvPr id="29" name="Rectangle 28">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3923847" y="3868311"/>
            <a:ext cx="1810525" cy="211455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p:cNvSpPr txBox="1"/>
          <p:nvPr/>
        </p:nvSpPr>
        <p:spPr>
          <a:xfrm>
            <a:off x="3923848" y="3868311"/>
            <a:ext cx="1783184" cy="1892826"/>
          </a:xfrm>
          <a:prstGeom prst="rect">
            <a:avLst/>
          </a:prstGeom>
          <a:noFill/>
        </p:spPr>
        <p:txBody>
          <a:bodyPr wrap="square" rtlCol="0">
            <a:spAutoFit/>
          </a:bodyPr>
          <a:lstStyle/>
          <a:p>
            <a:r>
              <a:rPr lang="en-US" sz="1300" dirty="0"/>
              <a:t>We open our file in which we are writing our data, if we successfully open pour file then we display the message for the same on lcd and monitor. We also store our UID number in our file.</a:t>
            </a:r>
            <a:endParaRPr lang="en-IN" sz="1300" dirty="0"/>
          </a:p>
        </p:txBody>
      </p:sp>
      <p:sp>
        <p:nvSpPr>
          <p:cNvPr id="31" name="Rectangle 30">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8506718" y="190457"/>
            <a:ext cx="3439095" cy="2092339"/>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8507288" y="176686"/>
            <a:ext cx="3438525" cy="1323439"/>
          </a:xfrm>
          <a:prstGeom prst="rect">
            <a:avLst/>
          </a:prstGeom>
          <a:noFill/>
        </p:spPr>
        <p:txBody>
          <a:bodyPr wrap="square" rtlCol="0">
            <a:spAutoFit/>
          </a:bodyPr>
          <a:lstStyle/>
          <a:p>
            <a:r>
              <a:rPr lang="en-US" sz="1600" dirty="0"/>
              <a:t>I</a:t>
            </a:r>
            <a:r>
              <a:rPr lang="en-IN" sz="1600" dirty="0"/>
              <a:t>t is reading time through </a:t>
            </a:r>
            <a:r>
              <a:rPr lang="en-IN" sz="1600" dirty="0" err="1"/>
              <a:t>rtc.now</a:t>
            </a:r>
            <a:r>
              <a:rPr lang="en-IN" sz="1600" dirty="0"/>
              <a:t>() function from </a:t>
            </a:r>
            <a:r>
              <a:rPr lang="en-IN" sz="1600" dirty="0" err="1"/>
              <a:t>DateTime</a:t>
            </a:r>
            <a:r>
              <a:rPr lang="en-IN" sz="1600" dirty="0"/>
              <a:t> module, and then writing in year/month/date, </a:t>
            </a:r>
            <a:r>
              <a:rPr lang="en-IN" sz="1600" dirty="0" err="1"/>
              <a:t>hour:minute</a:t>
            </a:r>
            <a:r>
              <a:rPr lang="en-IN" sz="1600" dirty="0"/>
              <a:t> format in </a:t>
            </a:r>
            <a:r>
              <a:rPr lang="en-IN" sz="1600" dirty="0" err="1"/>
              <a:t>myFile</a:t>
            </a:r>
            <a:r>
              <a:rPr lang="en-IN" sz="1600" dirty="0"/>
              <a:t>, LCD and our serial monitor.</a:t>
            </a:r>
          </a:p>
        </p:txBody>
      </p:sp>
      <p:sp>
        <p:nvSpPr>
          <p:cNvPr id="33" name="Rectangle 32">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8383463" y="2498356"/>
            <a:ext cx="3562350" cy="639518"/>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8383463" y="2460947"/>
            <a:ext cx="3562350" cy="738664"/>
          </a:xfrm>
          <a:prstGeom prst="rect">
            <a:avLst/>
          </a:prstGeom>
          <a:noFill/>
        </p:spPr>
        <p:txBody>
          <a:bodyPr wrap="square" rtlCol="0">
            <a:spAutoFit/>
          </a:bodyPr>
          <a:lstStyle/>
          <a:p>
            <a:r>
              <a:rPr lang="en-US" sz="1400" dirty="0"/>
              <a:t>H</a:t>
            </a:r>
            <a:r>
              <a:rPr lang="en-IN" sz="1400" dirty="0"/>
              <a:t>ere we are saving login time for user in our variables by </a:t>
            </a:r>
            <a:r>
              <a:rPr lang="en-IN" sz="1400" dirty="0" err="1"/>
              <a:t>now.hour</a:t>
            </a:r>
            <a:r>
              <a:rPr lang="en-IN" sz="1400" dirty="0"/>
              <a:t>() and </a:t>
            </a:r>
            <a:r>
              <a:rPr lang="en-IN" sz="1400" dirty="0" err="1"/>
              <a:t>now.minute</a:t>
            </a:r>
            <a:r>
              <a:rPr lang="en-IN" sz="1400" dirty="0"/>
              <a:t>() function.</a:t>
            </a:r>
          </a:p>
        </p:txBody>
      </p:sp>
      <p:sp>
        <p:nvSpPr>
          <p:cNvPr id="35" name="Rectangle 3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5857001" y="5091403"/>
            <a:ext cx="6088812" cy="867032"/>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8651595" y="3376127"/>
            <a:ext cx="3294218" cy="401265"/>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8650164" y="3314983"/>
            <a:ext cx="3439666" cy="769441"/>
          </a:xfrm>
          <a:prstGeom prst="rect">
            <a:avLst/>
          </a:prstGeom>
          <a:noFill/>
        </p:spPr>
        <p:txBody>
          <a:bodyPr wrap="square" rtlCol="0">
            <a:spAutoFit/>
          </a:bodyPr>
          <a:lstStyle/>
          <a:p>
            <a:r>
              <a:rPr lang="en-US" sz="1200" dirty="0"/>
              <a:t>W</a:t>
            </a:r>
            <a:r>
              <a:rPr lang="en-IN" sz="1200" dirty="0"/>
              <a:t>e are enabling our SD card by </a:t>
            </a:r>
            <a:r>
              <a:rPr lang="en-IN" sz="1200" dirty="0" err="1"/>
              <a:t>digitalWrite</a:t>
            </a:r>
            <a:r>
              <a:rPr lang="en-IN" sz="1200" dirty="0"/>
              <a:t> function.</a:t>
            </a:r>
          </a:p>
          <a:p>
            <a:endParaRPr lang="en-IN" sz="2000" dirty="0"/>
          </a:p>
        </p:txBody>
      </p:sp>
      <p:sp>
        <p:nvSpPr>
          <p:cNvPr id="38" name="TextBox 37"/>
          <p:cNvSpPr txBox="1"/>
          <p:nvPr/>
        </p:nvSpPr>
        <p:spPr>
          <a:xfrm>
            <a:off x="5851048" y="5109806"/>
            <a:ext cx="6067425" cy="769441"/>
          </a:xfrm>
          <a:prstGeom prst="rect">
            <a:avLst/>
          </a:prstGeom>
          <a:noFill/>
        </p:spPr>
        <p:txBody>
          <a:bodyPr wrap="square" rtlCol="0">
            <a:spAutoFit/>
          </a:bodyPr>
          <a:lstStyle/>
          <a:p>
            <a:r>
              <a:rPr lang="en-US" sz="1600" dirty="0"/>
              <a:t>T</a:t>
            </a:r>
            <a:r>
              <a:rPr lang="en-IN" sz="1400" dirty="0"/>
              <a:t>his is our last function from loop function which is our </a:t>
            </a:r>
            <a:r>
              <a:rPr lang="en-IN" sz="1400" dirty="0" err="1"/>
              <a:t>verifyCheckIn</a:t>
            </a:r>
            <a:r>
              <a:rPr lang="en-IN" sz="1400" dirty="0"/>
              <a:t>, in this we check our login time, then 1</a:t>
            </a:r>
            <a:r>
              <a:rPr lang="en-IN" sz="1400" baseline="30000" dirty="0"/>
              <a:t>st</a:t>
            </a:r>
            <a:r>
              <a:rPr lang="en-IN" sz="1400" dirty="0"/>
              <a:t> Red LED glows and a welcome message is shown on the screen, otherwise it shows the message that we are late. </a:t>
            </a:r>
          </a:p>
        </p:txBody>
      </p:sp>
    </p:spTree>
    <p:extLst>
      <p:ext uri="{BB962C8B-B14F-4D97-AF65-F5344CB8AC3E}">
        <p14:creationId xmlns:p14="http://schemas.microsoft.com/office/powerpoint/2010/main" val="397630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26;p18"/>
          <p:cNvSpPr/>
          <p:nvPr/>
        </p:nvSpPr>
        <p:spPr>
          <a:xfrm>
            <a:off x="909835" y="2348880"/>
            <a:ext cx="1235475" cy="443690"/>
          </a:xfrm>
          <a:prstGeom prst="ellipse">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Start</a:t>
            </a:r>
            <a:endParaRPr sz="1800" dirty="0">
              <a:solidFill>
                <a:schemeClr val="bg1"/>
              </a:solidFill>
              <a:latin typeface="Segoe UI Semibold" panose="020B0702040204020203" pitchFamily="34" charset="0"/>
              <a:cs typeface="Segoe UI Semibold" panose="020B0702040204020203" pitchFamily="34" charset="0"/>
            </a:endParaRPr>
          </a:p>
        </p:txBody>
      </p:sp>
      <p:sp>
        <p:nvSpPr>
          <p:cNvPr id="9" name="Google Shape;126;p18"/>
          <p:cNvSpPr/>
          <p:nvPr/>
        </p:nvSpPr>
        <p:spPr>
          <a:xfrm>
            <a:off x="2363556" y="2173309"/>
            <a:ext cx="2592288" cy="792088"/>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RFID tag sends data to RFID reader</a:t>
            </a:r>
            <a:endParaRPr sz="1800" dirty="0">
              <a:solidFill>
                <a:schemeClr val="bg1"/>
              </a:solidFill>
              <a:latin typeface="Segoe UI Semibold" panose="020B0702040204020203" pitchFamily="34" charset="0"/>
              <a:cs typeface="Segoe UI Semibold" panose="020B0702040204020203" pitchFamily="34" charset="0"/>
            </a:endParaRPr>
          </a:p>
        </p:txBody>
      </p:sp>
      <p:sp>
        <p:nvSpPr>
          <p:cNvPr id="12" name="Google Shape;126;p18"/>
          <p:cNvSpPr/>
          <p:nvPr/>
        </p:nvSpPr>
        <p:spPr>
          <a:xfrm>
            <a:off x="5174089" y="2121595"/>
            <a:ext cx="2808312" cy="895516"/>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Reader decrypts message and sends it to SD card</a:t>
            </a:r>
            <a:endParaRPr sz="1800" dirty="0">
              <a:solidFill>
                <a:schemeClr val="bg1"/>
              </a:solidFill>
              <a:latin typeface="Segoe UI Semibold" panose="020B0702040204020203" pitchFamily="34" charset="0"/>
              <a:cs typeface="Segoe UI Semibold" panose="020B0702040204020203" pitchFamily="34" charset="0"/>
            </a:endParaRPr>
          </a:p>
        </p:txBody>
      </p:sp>
      <p:sp>
        <p:nvSpPr>
          <p:cNvPr id="13" name="Google Shape;126;p18"/>
          <p:cNvSpPr/>
          <p:nvPr/>
        </p:nvSpPr>
        <p:spPr>
          <a:xfrm>
            <a:off x="8259167" y="2101301"/>
            <a:ext cx="3564396" cy="936104"/>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Person information with login time, together are stored in SD Card and displayed on LCD</a:t>
            </a:r>
            <a:endParaRPr sz="1800" dirty="0">
              <a:solidFill>
                <a:schemeClr val="bg1"/>
              </a:solidFill>
              <a:latin typeface="Segoe UI Semibold" panose="020B0702040204020203" pitchFamily="34" charset="0"/>
              <a:cs typeface="Segoe UI Semibold" panose="020B0702040204020203" pitchFamily="34" charset="0"/>
            </a:endParaRPr>
          </a:p>
        </p:txBody>
      </p:sp>
      <p:sp>
        <p:nvSpPr>
          <p:cNvPr id="14" name="Google Shape;126;p18"/>
          <p:cNvSpPr/>
          <p:nvPr/>
        </p:nvSpPr>
        <p:spPr>
          <a:xfrm>
            <a:off x="8691215" y="947887"/>
            <a:ext cx="2700300" cy="792088"/>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Login time from RTC module is sent to SD Card</a:t>
            </a:r>
            <a:endParaRPr sz="1800" dirty="0">
              <a:solidFill>
                <a:schemeClr val="bg1"/>
              </a:solidFill>
              <a:latin typeface="Segoe UI Semibold" panose="020B0702040204020203" pitchFamily="34" charset="0"/>
              <a:cs typeface="Segoe UI Semibold" panose="020B0702040204020203" pitchFamily="34" charset="0"/>
            </a:endParaRPr>
          </a:p>
        </p:txBody>
      </p:sp>
      <p:sp>
        <p:nvSpPr>
          <p:cNvPr id="15" name="Google Shape;126;p18"/>
          <p:cNvSpPr/>
          <p:nvPr/>
        </p:nvSpPr>
        <p:spPr>
          <a:xfrm>
            <a:off x="8376443" y="4455767"/>
            <a:ext cx="3312368" cy="936104"/>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Attendance system checks login time&amp; compares with its database</a:t>
            </a:r>
            <a:endParaRPr sz="1800" dirty="0">
              <a:solidFill>
                <a:schemeClr val="bg1"/>
              </a:solidFill>
              <a:latin typeface="Segoe UI Semibold" panose="020B0702040204020203" pitchFamily="34" charset="0"/>
              <a:cs typeface="Segoe UI Semibold" panose="020B0702040204020203" pitchFamily="34" charset="0"/>
            </a:endParaRPr>
          </a:p>
        </p:txBody>
      </p:sp>
      <p:sp>
        <p:nvSpPr>
          <p:cNvPr id="17" name="Google Shape;126;p18"/>
          <p:cNvSpPr/>
          <p:nvPr/>
        </p:nvSpPr>
        <p:spPr>
          <a:xfrm>
            <a:off x="5730003" y="3987715"/>
            <a:ext cx="2016224" cy="1872208"/>
          </a:xfrm>
          <a:prstGeom prst="diamond">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Is the person on time</a:t>
            </a:r>
            <a:endParaRPr sz="1800" dirty="0">
              <a:solidFill>
                <a:schemeClr val="bg1"/>
              </a:solidFill>
              <a:latin typeface="Segoe UI Semibold" panose="020B0702040204020203" pitchFamily="34" charset="0"/>
              <a:cs typeface="Segoe UI Semibold" panose="020B0702040204020203" pitchFamily="34" charset="0"/>
            </a:endParaRPr>
          </a:p>
        </p:txBody>
      </p:sp>
      <p:sp>
        <p:nvSpPr>
          <p:cNvPr id="18" name="Google Shape;126;p18"/>
          <p:cNvSpPr/>
          <p:nvPr/>
        </p:nvSpPr>
        <p:spPr>
          <a:xfrm>
            <a:off x="1787419" y="5260755"/>
            <a:ext cx="2434785" cy="936104"/>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LCD prints “You are on time”</a:t>
            </a:r>
            <a:endParaRPr sz="1800" dirty="0">
              <a:solidFill>
                <a:schemeClr val="bg1"/>
              </a:solidFill>
              <a:latin typeface="Segoe UI Semibold" panose="020B0702040204020203" pitchFamily="34" charset="0"/>
              <a:cs typeface="Segoe UI Semibold" panose="020B0702040204020203" pitchFamily="34" charset="0"/>
            </a:endParaRPr>
          </a:p>
        </p:txBody>
      </p:sp>
      <p:sp>
        <p:nvSpPr>
          <p:cNvPr id="19" name="Google Shape;126;p18"/>
          <p:cNvSpPr/>
          <p:nvPr/>
        </p:nvSpPr>
        <p:spPr>
          <a:xfrm>
            <a:off x="1773933" y="3794775"/>
            <a:ext cx="2448271" cy="936104"/>
          </a:xfrm>
          <a:prstGeom prst="rect">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LCD prints “You are late”</a:t>
            </a:r>
            <a:endParaRPr sz="1800" dirty="0">
              <a:solidFill>
                <a:schemeClr val="bg1"/>
              </a:solidFill>
              <a:latin typeface="Segoe UI Semibold" panose="020B0702040204020203" pitchFamily="34" charset="0"/>
              <a:cs typeface="Segoe UI Semibold" panose="020B0702040204020203" pitchFamily="34" charset="0"/>
            </a:endParaRPr>
          </a:p>
        </p:txBody>
      </p:sp>
      <p:cxnSp>
        <p:nvCxnSpPr>
          <p:cNvPr id="21" name="Straight Arrow Connector 20"/>
          <p:cNvCxnSpPr>
            <a:stCxn id="8" idx="6"/>
            <a:endCxn id="9" idx="1"/>
          </p:cNvCxnSpPr>
          <p:nvPr/>
        </p:nvCxnSpPr>
        <p:spPr>
          <a:xfrm flipV="1">
            <a:off x="2145310" y="2569353"/>
            <a:ext cx="218246" cy="137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9" idx="3"/>
            <a:endCxn id="12" idx="1"/>
          </p:cNvCxnSpPr>
          <p:nvPr/>
        </p:nvCxnSpPr>
        <p:spPr>
          <a:xfrm>
            <a:off x="4955844" y="2569353"/>
            <a:ext cx="21824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3"/>
            <a:endCxn id="13" idx="1"/>
          </p:cNvCxnSpPr>
          <p:nvPr/>
        </p:nvCxnSpPr>
        <p:spPr>
          <a:xfrm>
            <a:off x="7982401" y="2569353"/>
            <a:ext cx="27676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4" idx="2"/>
            <a:endCxn id="13" idx="0"/>
          </p:cNvCxnSpPr>
          <p:nvPr/>
        </p:nvCxnSpPr>
        <p:spPr>
          <a:xfrm>
            <a:off x="10041365" y="1739975"/>
            <a:ext cx="0" cy="3613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5" idx="0"/>
          </p:cNvCxnSpPr>
          <p:nvPr/>
        </p:nvCxnSpPr>
        <p:spPr>
          <a:xfrm flipH="1">
            <a:off x="10032627" y="3037405"/>
            <a:ext cx="8738" cy="14183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5" idx="1"/>
            <a:endCxn id="17" idx="3"/>
          </p:cNvCxnSpPr>
          <p:nvPr/>
        </p:nvCxnSpPr>
        <p:spPr>
          <a:xfrm flipH="1">
            <a:off x="7746227" y="4923819"/>
            <a:ext cx="6302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7" idx="1"/>
            <a:endCxn id="18" idx="3"/>
          </p:cNvCxnSpPr>
          <p:nvPr/>
        </p:nvCxnSpPr>
        <p:spPr>
          <a:xfrm rot="10800000" flipV="1">
            <a:off x="4222205" y="4923819"/>
            <a:ext cx="1507799" cy="804988"/>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1263558" y="204598"/>
            <a:ext cx="7121623" cy="965663"/>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1457266" y="332448"/>
            <a:ext cx="3842215" cy="646331"/>
          </a:xfrm>
          <a:prstGeom prst="rect">
            <a:avLst/>
          </a:prstGeom>
          <a:noFill/>
        </p:spPr>
        <p:txBody>
          <a:bodyPr wrap="square" rtlCol="0">
            <a:spAutoFit/>
          </a:bodyPr>
          <a:lstStyle/>
          <a:p>
            <a:r>
              <a:rPr lang="en-IN" sz="3600" dirty="0">
                <a:effectLst>
                  <a:reflection blurRad="6350" stA="55000" endA="300" endPos="45500" dir="5400000" sy="-100000" algn="bl" rotWithShape="0"/>
                </a:effectLst>
                <a:latin typeface="Times New Roman" panose="02020603050405020304" pitchFamily="18" charset="0"/>
                <a:cs typeface="Times New Roman" panose="02020603050405020304" pitchFamily="18" charset="0"/>
              </a:rPr>
              <a:t>Flowchart </a:t>
            </a:r>
          </a:p>
        </p:txBody>
      </p:sp>
      <p:cxnSp>
        <p:nvCxnSpPr>
          <p:cNvPr id="54" name="Elbow Connector 53"/>
          <p:cNvCxnSpPr>
            <a:stCxn id="17" idx="1"/>
            <a:endCxn id="19" idx="3"/>
          </p:cNvCxnSpPr>
          <p:nvPr/>
        </p:nvCxnSpPr>
        <p:spPr>
          <a:xfrm rot="10800000">
            <a:off x="4222205" y="4262827"/>
            <a:ext cx="1507799" cy="660992"/>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Google Shape;126;p18"/>
          <p:cNvSpPr/>
          <p:nvPr/>
        </p:nvSpPr>
        <p:spPr>
          <a:xfrm>
            <a:off x="4480828" y="3759089"/>
            <a:ext cx="818653" cy="333606"/>
          </a:xfrm>
          <a:prstGeom prst="ellipse">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NO</a:t>
            </a:r>
            <a:endParaRPr sz="1800" dirty="0">
              <a:solidFill>
                <a:schemeClr val="bg1"/>
              </a:solidFill>
              <a:latin typeface="Segoe UI Semibold" panose="020B0702040204020203" pitchFamily="34" charset="0"/>
              <a:cs typeface="Segoe UI Semibold" panose="020B0702040204020203" pitchFamily="34" charset="0"/>
            </a:endParaRPr>
          </a:p>
        </p:txBody>
      </p:sp>
      <p:sp>
        <p:nvSpPr>
          <p:cNvPr id="60" name="Google Shape;126;p18"/>
          <p:cNvSpPr/>
          <p:nvPr/>
        </p:nvSpPr>
        <p:spPr>
          <a:xfrm>
            <a:off x="4546517" y="5863253"/>
            <a:ext cx="818653" cy="333606"/>
          </a:xfrm>
          <a:prstGeom prst="ellipse">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bg1"/>
                </a:solidFill>
                <a:latin typeface="Segoe UI Semibold" panose="020B0702040204020203" pitchFamily="34" charset="0"/>
                <a:cs typeface="Segoe UI Semibold" panose="020B0702040204020203" pitchFamily="34" charset="0"/>
              </a:rPr>
              <a:t>YES</a:t>
            </a:r>
            <a:endParaRPr sz="18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elements/1.1/"/>
    <ds:schemaRef ds:uri="http://www.w3.org/XML/1998/namespace"/>
    <ds:schemaRef ds:uri="4873beb7-5857-4685-be1f-d57550cc96cc"/>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1429</TotalTime>
  <Words>1095</Words>
  <Application>Microsoft Office PowerPoint</Application>
  <PresentationFormat>Custom</PresentationFormat>
  <Paragraphs>64</Paragraphs>
  <Slides>11</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Agency FB</vt:lpstr>
      <vt:lpstr>Arial</vt:lpstr>
      <vt:lpstr>Bahnschrift Light Condensed</vt:lpstr>
      <vt:lpstr>Bahnschrift SemiBold Condensed</vt:lpstr>
      <vt:lpstr>Calibri</vt:lpstr>
      <vt:lpstr>Consolas</vt:lpstr>
      <vt:lpstr>Georgia</vt:lpstr>
      <vt:lpstr>Segoe UI Semibold</vt:lpstr>
      <vt:lpstr>Times New Roman</vt:lpstr>
      <vt:lpstr>Tech 16x9</vt:lpstr>
      <vt:lpstr>RFID based Attendance System </vt:lpstr>
      <vt:lpstr>Purpose of the project</vt:lpstr>
      <vt:lpstr>Components Used</vt:lpstr>
      <vt:lpstr>Basic operation of RFID</vt:lpstr>
      <vt:lpstr>Working of RFID</vt:lpstr>
      <vt:lpstr>SD Card Module</vt:lpstr>
      <vt:lpstr>PowerPoint Presentation</vt:lpstr>
      <vt:lpstr>PowerPoint Presentation</vt:lpstr>
      <vt:lpstr>PowerPoint Presentation</vt:lpstr>
      <vt:lpstr>Scope of improvement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RFID RC522 Attendance System Using Arduino with Data Logger</dc:title>
  <dc:creator>KUMKATI APPA RAO</dc:creator>
  <cp:lastModifiedBy>Jha Aman Diwakar</cp:lastModifiedBy>
  <cp:revision>22</cp:revision>
  <dcterms:created xsi:type="dcterms:W3CDTF">2022-11-18T13:20:20Z</dcterms:created>
  <dcterms:modified xsi:type="dcterms:W3CDTF">2023-05-05T05:40:01Z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